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859" r:id="rId2"/>
    <p:sldId id="986" r:id="rId3"/>
    <p:sldId id="991" r:id="rId4"/>
    <p:sldId id="997" r:id="rId5"/>
    <p:sldId id="992" r:id="rId6"/>
    <p:sldId id="998" r:id="rId7"/>
    <p:sldId id="993" r:id="rId8"/>
    <p:sldId id="994" r:id="rId9"/>
    <p:sldId id="1003" r:id="rId10"/>
    <p:sldId id="1004" r:id="rId11"/>
    <p:sldId id="995" r:id="rId12"/>
    <p:sldId id="1006" r:id="rId13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028C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训练二年级上册英语译林版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2025/6/9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1</a:t>
            </a: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She’s my 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aunt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Period 2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Story time 2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96752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aunt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your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this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km05.jpg" descr="id:214749080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0590" y="2057365"/>
            <a:ext cx="6713213" cy="1227619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2062758" y="2441952"/>
            <a:ext cx="512993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cs typeface="宋体" panose="02010600030101010101" pitchFamily="2" charset="-122"/>
              </a:rPr>
              <a:t>①</a:t>
            </a:r>
            <a:r>
              <a:rPr lang="en-US" altLang="zh-CN" dirty="0" smtClean="0">
                <a:cs typeface="宋体" panose="02010600030101010101" pitchFamily="2" charset="-122"/>
              </a:rPr>
              <a:t>        </a:t>
            </a:r>
            <a:r>
              <a:rPr lang="zh-CN" altLang="zh-CN" dirty="0" smtClean="0">
                <a:cs typeface="宋体" panose="02010600030101010101" pitchFamily="2" charset="-122"/>
              </a:rPr>
              <a:t>④</a:t>
            </a:r>
            <a:r>
              <a:rPr lang="en-US" altLang="zh-CN" dirty="0" smtClean="0">
                <a:cs typeface="宋体" panose="02010600030101010101" pitchFamily="2" charset="-122"/>
              </a:rPr>
              <a:t>        </a:t>
            </a:r>
            <a:r>
              <a:rPr lang="zh-CN" altLang="zh-CN" dirty="0" smtClean="0">
                <a:cs typeface="宋体" panose="02010600030101010101" pitchFamily="2" charset="-122"/>
              </a:rPr>
              <a:t>③</a:t>
            </a:r>
            <a:r>
              <a:rPr lang="en-US" altLang="zh-CN" dirty="0" smtClean="0">
                <a:cs typeface="宋体" panose="02010600030101010101" pitchFamily="2" charset="-122"/>
              </a:rPr>
              <a:t>          </a:t>
            </a:r>
            <a:r>
              <a:rPr lang="zh-CN" altLang="zh-CN" dirty="0" smtClean="0">
                <a:cs typeface="宋体" panose="02010600030101010101" pitchFamily="2" charset="-122"/>
              </a:rPr>
              <a:t>②</a:t>
            </a:r>
            <a:r>
              <a:rPr lang="en-US" altLang="zh-CN" dirty="0" smtClean="0">
                <a:cs typeface="宋体" panose="02010600030101010101" pitchFamily="2" charset="-122"/>
              </a:rPr>
              <a:t>         </a:t>
            </a:r>
            <a:r>
              <a:rPr lang="zh-CN" altLang="zh-CN" dirty="0" smtClean="0"/>
              <a:t>？</a:t>
            </a:r>
            <a:endParaRPr lang="zh-CN" altLang="en-US" dirty="0"/>
          </a:p>
        </p:txBody>
      </p:sp>
      <p:sp>
        <p:nvSpPr>
          <p:cNvPr id="8" name="内容占位符 2"/>
          <p:cNvSpPr txBox="1">
            <a:spLocks/>
          </p:cNvSpPr>
          <p:nvPr/>
        </p:nvSpPr>
        <p:spPr bwMode="auto">
          <a:xfrm>
            <a:off x="442006" y="3349959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“Is”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可知，句子是以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开头的一般疑问句。形容词性物主代词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your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修饰名词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aunt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。句意：这是你的姑姑吗？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2443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xd-5.eps" descr="id:214749083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383238" y="3107880"/>
            <a:ext cx="2038480" cy="3174162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49759"/>
            <a:ext cx="11485848" cy="1152367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77075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1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观察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图片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帮助小朋友完成他的家谱吧。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77075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填序号，可重复选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3.eps" descr="id:214749081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1348" y="864144"/>
            <a:ext cx="9035666" cy="639181"/>
          </a:xfrm>
          <a:prstGeom prst="rect">
            <a:avLst/>
          </a:prstGeom>
        </p:spPr>
      </p:pic>
      <p:pic>
        <p:nvPicPr>
          <p:cNvPr id="4" name="图片 3"/>
          <p:cNvPicPr/>
          <p:nvPr/>
        </p:nvPicPr>
        <p:blipFill>
          <a:blip r:embed="rId4"/>
          <a:stretch>
            <a:fillRect/>
          </a:stretch>
        </p:blipFill>
        <p:spPr>
          <a:xfrm>
            <a:off x="982638" y="1529360"/>
            <a:ext cx="3240360" cy="587425"/>
          </a:xfrm>
          <a:prstGeom prst="rect">
            <a:avLst/>
          </a:prstGeom>
        </p:spPr>
      </p:pic>
      <p:pic>
        <p:nvPicPr>
          <p:cNvPr id="5" name="km07.jpg" descr="id:2147490831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58003" y="2781699"/>
            <a:ext cx="5812474" cy="3620341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6621518" y="2987677"/>
            <a:ext cx="1989936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dad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mum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uncle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aunt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⑤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cousin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756583" y="4713249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dirty="0">
                <a:cs typeface="宋体" panose="02010600030101010101" pitchFamily="2" charset="-122"/>
              </a:rPr>
              <a:t>④</a:t>
            </a:r>
            <a:endParaRPr lang="zh-CN" altLang="en-US" sz="2400" dirty="0"/>
          </a:p>
        </p:txBody>
      </p:sp>
      <p:sp>
        <p:nvSpPr>
          <p:cNvPr id="9" name="文本框 8"/>
          <p:cNvSpPr txBox="1"/>
          <p:nvPr/>
        </p:nvSpPr>
        <p:spPr>
          <a:xfrm>
            <a:off x="1831629" y="4731537"/>
            <a:ext cx="4940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zh-CN" sz="2400" dirty="0">
                <a:cs typeface="宋体" panose="02010600030101010101" pitchFamily="2" charset="-122"/>
              </a:rPr>
              <a:t>③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920893" y="4722393"/>
            <a:ext cx="4940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zh-CN" sz="2400" dirty="0">
                <a:cs typeface="宋体" panose="02010600030101010101" pitchFamily="2" charset="-122"/>
              </a:rPr>
              <a:t>②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063877" y="4731537"/>
            <a:ext cx="4940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zh-CN" sz="2400" dirty="0">
                <a:cs typeface="宋体" panose="02010600030101010101" pitchFamily="2" charset="-122"/>
              </a:rPr>
              <a:t>①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143997" y="4713249"/>
            <a:ext cx="4940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zh-CN" sz="2400" dirty="0">
                <a:cs typeface="宋体" panose="02010600030101010101" pitchFamily="2" charset="-122"/>
              </a:rPr>
              <a:t>④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292141" y="5969912"/>
            <a:ext cx="4940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zh-CN" sz="2400" dirty="0">
                <a:cs typeface="宋体" panose="02010600030101010101" pitchFamily="2" charset="-122"/>
              </a:rPr>
              <a:t>⑤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4" name="内容占位符 1"/>
          <p:cNvSpPr txBox="1">
            <a:spLocks/>
          </p:cNvSpPr>
          <p:nvPr/>
        </p:nvSpPr>
        <p:spPr bwMode="auto">
          <a:xfrm>
            <a:off x="8438450" y="2134011"/>
            <a:ext cx="3659232" cy="4247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“me”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和图片可知，第三个空填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妈妈，第四个空填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爸爸。第五空的女性与爸爸的父母相同，应是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姑姑。第一空的女性与妈妈的父母相同，应为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姨妈；第二空的男性是姨妈的配偶，应为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姨夫。姨妈和姨夫的儿子应该是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⑤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表弟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/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哥。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1249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196752"/>
            <a:ext cx="11521280" cy="4608512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88540"/>
            <a:ext cx="11485848" cy="4616648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</a:t>
            </a:r>
            <a:r>
              <a:rPr lang="zh-CN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家庭树</a:t>
            </a:r>
            <a:endParaRPr lang="zh-CN" altLang="zh-CN" sz="1050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这道题主要考查对家庭关系的理解和中英文词汇的对应。首先，要清楚家庭树中各位置代表的关系。祖父母辈下面一般是父母辈，与父母平级的可能是叔叔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uncle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、姨妈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aunt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；和自己平级的通常是堂兄弟姐妹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cousin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。然后，观察图片中人物的外貌特征来判断性别，从而确定合适的称谓。接着，根据家庭关系和性别，从给出的序号词汇中选择匹配的。最后，填完后整体检查一遍，看家庭关系是否符合逻辑。</a:t>
            </a:r>
            <a:endParaRPr lang="zh-CN" altLang="zh-CN" sz="1050" dirty="0"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clrChange>
              <a:clrFrom>
                <a:srgbClr val="E8F6FD"/>
              </a:clrFrom>
              <a:clrTo>
                <a:srgbClr val="E8F6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1196752"/>
            <a:ext cx="2007295" cy="633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5176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2624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选出你所听到的句子。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019675" algn="l"/>
                <a:tab pos="81661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This is my mum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  	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This is my dad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  	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This is my bag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5019675" algn="l"/>
                <a:tab pos="8166100" algn="l"/>
              </a:tabLst>
            </a:pP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019675" algn="l"/>
                <a:tab pos="81661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He’s my cousin.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She’s my cousin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  	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He’s my uncle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5019675" algn="l"/>
                <a:tab pos="8166100" algn="l"/>
              </a:tabLst>
            </a:pP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019675" algn="l"/>
                <a:tab pos="81661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Is this your aunt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This is my aunt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  	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This is my uncle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3" name="BS01.eps" descr="id:214749076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1052736"/>
            <a:ext cx="10734411" cy="61408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622598" y="3121804"/>
            <a:ext cx="25202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This is my dad.</a:t>
            </a:r>
            <a:endParaRPr lang="zh-CN" altLang="en-US" dirty="0">
              <a:solidFill>
                <a:srgbClr val="ED028C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622598" y="4145606"/>
            <a:ext cx="25950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He’s my cousin.</a:t>
            </a:r>
            <a:endParaRPr lang="zh-CN" altLang="en-US" dirty="0">
              <a:solidFill>
                <a:srgbClr val="ED028C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550590" y="5210036"/>
            <a:ext cx="275748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This is my uncle.</a:t>
            </a:r>
            <a:endParaRPr lang="zh-CN" altLang="en-US" dirty="0">
              <a:solidFill>
                <a:srgbClr val="ED028C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82638" y="258319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64350" y="359130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70334" y="458112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726" y="2087136"/>
            <a:ext cx="8640960" cy="59588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80728"/>
            <a:ext cx="11485848" cy="2677656"/>
          </a:xfrm>
        </p:spPr>
        <p:txBody>
          <a:bodyPr/>
          <a:lstStyle/>
          <a:p>
            <a:pPr hangingPunct="0">
              <a:lnSpc>
                <a:spcPct val="200000"/>
              </a:lnSpc>
              <a:spcAft>
                <a:spcPts val="0"/>
              </a:spcAft>
              <a:tabLst>
                <a:tab pos="477075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看图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选择合适的单词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完成人物介绍。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填序号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hangingPunct="0">
              <a:lnSpc>
                <a:spcPct val="200000"/>
              </a:lnSpc>
              <a:spcAft>
                <a:spcPts val="0"/>
              </a:spcAft>
              <a:tabLst>
                <a:tab pos="477075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mum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He’s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cousin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D. uncle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E. He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F. She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200000"/>
              </a:lnSpc>
              <a:spcAft>
                <a:spcPts val="0"/>
              </a:spcAft>
              <a:tabLst>
                <a:tab pos="477075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This is my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can draw.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qq01.jpg" descr="id:214749076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7031310" y="2793882"/>
            <a:ext cx="923999" cy="851142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3493975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图片为一位男孩，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cousin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/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表兄弟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符合题意。故选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C,E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873846" y="292494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439022" y="295950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E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3351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726" y="1117711"/>
            <a:ext cx="8640960" cy="59588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29679"/>
            <a:ext cx="11485848" cy="4031873"/>
          </a:xfrm>
        </p:spPr>
        <p:txBody>
          <a:bodyPr/>
          <a:lstStyle/>
          <a:p>
            <a:pPr algn="ctr" hangingPunct="0">
              <a:lnSpc>
                <a:spcPct val="200000"/>
              </a:lnSpc>
              <a:spcAft>
                <a:spcPts val="0"/>
              </a:spcAft>
              <a:tabLst>
                <a:tab pos="477075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mum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He’s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cousin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D. uncle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E. He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F. She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200000"/>
              </a:lnSpc>
              <a:spcAft>
                <a:spcPts val="0"/>
              </a:spcAft>
              <a:tabLst>
                <a:tab pos="4770755" algn="l"/>
              </a:tabLst>
            </a:pP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This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is my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tall.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200000"/>
              </a:lnSpc>
              <a:spcAft>
                <a:spcPts val="0"/>
              </a:spcAft>
              <a:tabLst>
                <a:tab pos="477075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200000"/>
              </a:lnSpc>
              <a:spcAft>
                <a:spcPts val="0"/>
              </a:spcAft>
              <a:tabLst>
                <a:tab pos="4770755" algn="l"/>
              </a:tabLst>
            </a:pP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200000"/>
              </a:lnSpc>
              <a:spcAft>
                <a:spcPts val="0"/>
              </a:spcAft>
              <a:tabLst>
                <a:tab pos="477075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This is my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can cook.	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qq02.jpg" descr="id:214749077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167214" y="1837791"/>
            <a:ext cx="488726" cy="936104"/>
          </a:xfrm>
          <a:prstGeom prst="rect">
            <a:avLst/>
          </a:prstGeom>
        </p:spPr>
      </p:pic>
      <p:pic>
        <p:nvPicPr>
          <p:cNvPr id="5" name="qq03.jpg" descr="id:2147490782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6979978" y="3940730"/>
            <a:ext cx="915428" cy="966857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2708920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图片为一位男士，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uncle</a:t>
            </a:r>
            <a:r>
              <a:rPr lang="zh-CN" altLang="zh-CN" b="1" dirty="0">
                <a:solidFill>
                  <a:srgbClr val="FF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叔叔；伯伯</a:t>
            </a:r>
            <a:r>
              <a:rPr lang="zh-CN" altLang="zh-CN" b="1" dirty="0">
                <a:solidFill>
                  <a:srgbClr val="FF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He’s</a:t>
            </a:r>
            <a:r>
              <a:rPr lang="zh-CN" altLang="zh-CN" b="1" dirty="0">
                <a:solidFill>
                  <a:srgbClr val="FF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他是</a:t>
            </a:r>
            <a:r>
              <a:rPr lang="zh-CN" altLang="zh-CN" b="1" dirty="0">
                <a:solidFill>
                  <a:srgbClr val="FF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符合题意。故选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D,B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782838" y="1953499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D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511030" y="1953499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内容占位符 4"/>
          <p:cNvSpPr txBox="1">
            <a:spLocks/>
          </p:cNvSpPr>
          <p:nvPr/>
        </p:nvSpPr>
        <p:spPr bwMode="auto">
          <a:xfrm>
            <a:off x="360854" y="4862127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图片为一位做饭的女士，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mum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妈妈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She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符合题意。故选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A,F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998862" y="4142047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583038" y="4142047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F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6715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99922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根据所给情景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选择合适的句子。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当对方问你这是不是你的妈妈时，你可以回答：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Is this your mum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B. No. She’s my aunt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2.eps" descr="id:2147490789;FounderCES"/>
          <p:cNvPicPr/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4862" y="1187978"/>
            <a:ext cx="7488832" cy="704235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514014" y="385227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当对方问你这是不是你的妈妈时，你应回答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Yes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No,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00926" y="264642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2159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80728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当你想知道这是不是对方的阿姨时，你可以问：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888490"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Is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this your uncle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 B. Is this your aunt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91782" y="1086284"/>
            <a:ext cx="5132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 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2197831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项意为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这是你的叔叔吗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项意为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这是你的阿姨吗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。根据题干中的阿姨可知选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573016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当你想告诉对方那位男士是你的舅舅时，你可以说：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888490"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He’s my uncle.		B. She’s my aunt.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82638" y="369786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内容占位符 4"/>
          <p:cNvSpPr txBox="1">
            <a:spLocks/>
          </p:cNvSpPr>
          <p:nvPr/>
        </p:nvSpPr>
        <p:spPr bwMode="auto">
          <a:xfrm>
            <a:off x="478582" y="4862127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他是我的舅舅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她是我的姑姑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。根据题干中的舅舅可知选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4601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07328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给下列句子选择合适的应答语。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Is this your uncle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 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Hello,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Brown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err="1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dirty="0" err="1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is my mum.	B. No. He’s my dad.</a:t>
            </a: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err="1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dirty="0" err="1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is my cousin.	C. He’s cute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068960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句子为一般疑问句，故答语中应含有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Yes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No,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。句意：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这是你的叔叔吗？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不。他是我的爸爸。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82638" y="134599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22934" y="206084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93687" y="2679055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内容占位符 2"/>
          <p:cNvSpPr txBox="1">
            <a:spLocks/>
          </p:cNvSpPr>
          <p:nvPr/>
        </p:nvSpPr>
        <p:spPr bwMode="auto">
          <a:xfrm>
            <a:off x="406574" y="4221088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根据句意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这是我的妈妈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可知，应答语中的人称应为女性，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你好，布朗太太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符合题意，故选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3"/>
          <p:cNvSpPr txBox="1">
            <a:spLocks/>
          </p:cNvSpPr>
          <p:nvPr/>
        </p:nvSpPr>
        <p:spPr bwMode="auto">
          <a:xfrm>
            <a:off x="406574" y="5373216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根据排除法和句意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“——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这是我的表弟。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他是可爱的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项符合题意。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7064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5" grpId="0"/>
      <p:bldP spid="7" grpId="0"/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给单词排排队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把它们组成一列完整的小火车吧。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在车厢里写上序号和标点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This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cousin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is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km04.jpg" descr="id:214749079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06130" y="2780928"/>
            <a:ext cx="6713212" cy="1227619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2134766" y="3193812"/>
            <a:ext cx="485902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cs typeface="宋体" panose="02010600030101010101" pitchFamily="2" charset="-122"/>
              </a:rPr>
              <a:t>②</a:t>
            </a:r>
            <a:r>
              <a:rPr lang="en-US" altLang="zh-CN" dirty="0" smtClean="0">
                <a:cs typeface="宋体" panose="02010600030101010101" pitchFamily="2" charset="-122"/>
              </a:rPr>
              <a:t>        </a:t>
            </a:r>
            <a:r>
              <a:rPr lang="zh-CN" altLang="zh-CN" dirty="0" smtClean="0">
                <a:cs typeface="宋体" panose="02010600030101010101" pitchFamily="2" charset="-122"/>
              </a:rPr>
              <a:t>④</a:t>
            </a:r>
            <a:r>
              <a:rPr lang="en-US" altLang="zh-CN" dirty="0" smtClean="0">
                <a:cs typeface="宋体" panose="02010600030101010101" pitchFamily="2" charset="-122"/>
              </a:rPr>
              <a:t>        </a:t>
            </a:r>
            <a:r>
              <a:rPr lang="zh-CN" altLang="zh-CN" dirty="0" smtClean="0">
                <a:cs typeface="宋体" panose="02010600030101010101" pitchFamily="2" charset="-122"/>
              </a:rPr>
              <a:t>①</a:t>
            </a:r>
            <a:r>
              <a:rPr lang="en-US" altLang="zh-CN" dirty="0" smtClean="0">
                <a:cs typeface="宋体" panose="02010600030101010101" pitchFamily="2" charset="-122"/>
              </a:rPr>
              <a:t>         </a:t>
            </a:r>
            <a:r>
              <a:rPr lang="zh-CN" altLang="zh-CN" dirty="0" smtClean="0">
                <a:cs typeface="宋体" panose="02010600030101010101" pitchFamily="2" charset="-122"/>
              </a:rPr>
              <a:t>③</a:t>
            </a:r>
            <a:r>
              <a:rPr lang="en-US" altLang="zh-CN" dirty="0" smtClean="0">
                <a:cs typeface="宋体" panose="02010600030101010101" pitchFamily="2" charset="-122"/>
              </a:rPr>
              <a:t>          </a:t>
            </a:r>
            <a:r>
              <a:rPr lang="en-US" altLang="zh-CN" dirty="0" smtClean="0"/>
              <a:t>.</a:t>
            </a:r>
            <a:endParaRPr lang="zh-CN" altLang="en-US" dirty="0"/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442006" y="4142047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“.”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“This”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可知，句子是以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This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开头的陈述句。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是本句的谓语，形容词性物主代词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修饰名词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cousin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。句意：这是我的堂哥。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4247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484784"/>
            <a:ext cx="11593288" cy="230425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28800"/>
            <a:ext cx="11485848" cy="2031325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连词</a:t>
            </a:r>
            <a:r>
              <a:rPr lang="zh-CN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成句</a:t>
            </a:r>
            <a:endParaRPr lang="zh-CN" altLang="zh-CN" sz="1050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连词成句先看标点符号，如果是句号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“.”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，说明是主语人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/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物开头；如果是问号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，说明是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be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动词、助动词或者特殊疑问词开头。</a:t>
            </a:r>
            <a:endParaRPr lang="zh-CN" altLang="zh-CN" sz="1050" dirty="0"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E8F6FD"/>
              </a:clrFrom>
              <a:clrTo>
                <a:srgbClr val="E8F6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1444217"/>
            <a:ext cx="2007295" cy="633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2298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399</TotalTime>
  <Words>614</Words>
  <Application>Microsoft Office PowerPoint</Application>
  <PresentationFormat>自定义</PresentationFormat>
  <Paragraphs>80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9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343</cp:revision>
  <dcterms:created xsi:type="dcterms:W3CDTF">2020-11-06T05:24:00Z</dcterms:created>
  <dcterms:modified xsi:type="dcterms:W3CDTF">2025-06-09T11:36:05Z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